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4" r:id="rId10"/>
    <p:sldId id="280" r:id="rId11"/>
    <p:sldId id="278"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476"/>
  </p:normalViewPr>
  <p:slideViewPr>
    <p:cSldViewPr snapToGrid="0" snapToObjects="1">
      <p:cViewPr varScale="1">
        <p:scale>
          <a:sx n="72" d="100"/>
          <a:sy n="72" d="100"/>
        </p:scale>
        <p:origin x="1152" y="60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a:solidFill>
                  <a:srgbClr val="0070C0"/>
                </a:solidFill>
                <a:latin typeface="Gill Sans MT" panose="020B0502020104020203" pitchFamily="34" charset="77"/>
              </a:rPr>
              <a:t>Summer</a:t>
            </a:r>
            <a:r>
              <a:rPr>
                <a:solidFill>
                  <a:srgbClr val="0070C0"/>
                </a:solidFill>
                <a:latin typeface="Gill Sans MT" panose="020B0502020104020203" pitchFamily="34" charset="77"/>
              </a:rPr>
              <a:t> </a:t>
            </a:r>
            <a:r>
              <a:rPr dirty="0">
                <a:solidFill>
                  <a:srgbClr val="0070C0"/>
                </a:solidFill>
                <a:latin typeface="Gill Sans MT" panose="020B0502020104020203" pitchFamily="34" charset="77"/>
              </a:rPr>
              <a:t>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78634" y="3226831"/>
            <a:ext cx="6431249"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19th May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93814" y="1339979"/>
            <a:ext cx="2604880"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anguish</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9410" y="4775638"/>
            <a:ext cx="6422419"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Anguish is great mental suffering or physical pain.</a:t>
            </a:r>
          </a:p>
        </p:txBody>
      </p:sp>
      <p:sp>
        <p:nvSpPr>
          <p:cNvPr id="155" name="The was a tear in Freddie’s new school jumper."/>
          <p:cNvSpPr txBox="1"/>
          <p:nvPr/>
        </p:nvSpPr>
        <p:spPr>
          <a:xfrm>
            <a:off x="5112" y="688440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Sue felt </a:t>
            </a:r>
            <a:r>
              <a:rPr lang="en-GB" b="1" dirty="0"/>
              <a:t>anguish</a:t>
            </a:r>
            <a:r>
              <a:rPr lang="en-GB" dirty="0"/>
              <a:t> when she didn’t win the race.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a:t>
            </a:r>
            <a:r>
              <a:rPr lang="en-GB" dirty="0" err="1">
                <a:latin typeface="Gill Sans MT" panose="020B0502020104020203" pitchFamily="34" charset="77"/>
              </a:rPr>
              <a:t>guish</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17647923"/>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sorrow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690DD913-7F81-8C3D-01E4-4EAC832F8C59}"/>
              </a:ext>
            </a:extLst>
          </p:cNvPr>
          <p:cNvPicPr>
            <a:picLocks noChangeAspect="1"/>
          </p:cNvPicPr>
          <p:nvPr/>
        </p:nvPicPr>
        <p:blipFill>
          <a:blip r:embed="rId4"/>
          <a:stretch>
            <a:fillRect/>
          </a:stretch>
        </p:blipFill>
        <p:spPr>
          <a:xfrm>
            <a:off x="8566050" y="3020313"/>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7791" y="1304757"/>
            <a:ext cx="236443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chasm</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58004" y="684202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 </a:t>
            </a:r>
            <a:r>
              <a:rPr lang="en-GB" b="1" dirty="0"/>
              <a:t>chasm</a:t>
            </a:r>
            <a:r>
              <a:rPr lang="en-GB" dirty="0"/>
              <a:t> formed between Nic and Cam over a game.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chasm</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91032490"/>
              </p:ext>
            </p:extLst>
          </p:nvPr>
        </p:nvGraphicFramePr>
        <p:xfrm>
          <a:off x="5110" y="7631886"/>
          <a:ext cx="12999692" cy="1804446"/>
        </p:xfrm>
        <a:graphic>
          <a:graphicData uri="http://schemas.openxmlformats.org/drawingml/2006/table">
            <a:tbl>
              <a:tblPr firstRow="1" bandRow="1">
                <a:tableStyleId>{5940675A-B579-460E-94D1-54222C63F5DA}</a:tableStyleId>
              </a:tblPr>
              <a:tblGrid>
                <a:gridCol w="2819080">
                  <a:extLst>
                    <a:ext uri="{9D8B030D-6E8A-4147-A177-3AD203B41FA5}">
                      <a16:colId xmlns:a16="http://schemas.microsoft.com/office/drawing/2014/main" val="1062734036"/>
                    </a:ext>
                  </a:extLst>
                </a:gridCol>
                <a:gridCol w="1723372">
                  <a:extLst>
                    <a:ext uri="{9D8B030D-6E8A-4147-A177-3AD203B41FA5}">
                      <a16:colId xmlns:a16="http://schemas.microsoft.com/office/drawing/2014/main" val="2844254734"/>
                    </a:ext>
                  </a:extLst>
                </a:gridCol>
                <a:gridCol w="2819080">
                  <a:extLst>
                    <a:ext uri="{9D8B030D-6E8A-4147-A177-3AD203B41FA5}">
                      <a16:colId xmlns:a16="http://schemas.microsoft.com/office/drawing/2014/main" val="2445892699"/>
                    </a:ext>
                  </a:extLst>
                </a:gridCol>
                <a:gridCol w="2819080">
                  <a:extLst>
                    <a:ext uri="{9D8B030D-6E8A-4147-A177-3AD203B41FA5}">
                      <a16:colId xmlns:a16="http://schemas.microsoft.com/office/drawing/2014/main" val="2209242225"/>
                    </a:ext>
                  </a:extLst>
                </a:gridCol>
                <a:gridCol w="2819080">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solid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ous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spasm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endless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void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emotional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680303" y="4265564"/>
            <a:ext cx="7089379"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i="0" u="none" strike="noStrike" cap="none" spc="0" normalizeH="0" baseline="0" dirty="0">
                <a:ln>
                  <a:noFill/>
                </a:ln>
                <a:solidFill>
                  <a:srgbClr val="000000"/>
                </a:solidFill>
                <a:effectLst/>
                <a:uFillTx/>
                <a:latin typeface="Gill Sans MT" panose="020B0502020104020203" pitchFamily="34" charset="77"/>
                <a:sym typeface="Helvetica Light"/>
              </a:rPr>
              <a:t>If you say that there is a chasm between two things or between two groups of people, you mean that there is a very large difference between them.</a:t>
            </a:r>
          </a:p>
        </p:txBody>
      </p:sp>
      <p:pic>
        <p:nvPicPr>
          <p:cNvPr id="3" name="Picture 2">
            <a:extLst>
              <a:ext uri="{FF2B5EF4-FFF2-40B4-BE49-F238E27FC236}">
                <a16:creationId xmlns:a16="http://schemas.microsoft.com/office/drawing/2014/main" id="{FE8B0655-DBCF-A784-F704-E9EBCBBE3F2F}"/>
              </a:ext>
            </a:extLst>
          </p:cNvPr>
          <p:cNvPicPr>
            <a:picLocks noChangeAspect="1"/>
          </p:cNvPicPr>
          <p:nvPr/>
        </p:nvPicPr>
        <p:blipFill>
          <a:blip r:embed="rId4"/>
          <a:stretch>
            <a:fillRect/>
          </a:stretch>
        </p:blipFill>
        <p:spPr>
          <a:xfrm>
            <a:off x="8848814" y="3370889"/>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4240" y="1309202"/>
            <a:ext cx="230992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cringe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77903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Dhruv </a:t>
            </a:r>
            <a:r>
              <a:rPr lang="en-GB" b="1" dirty="0"/>
              <a:t>cringed</a:t>
            </a:r>
            <a:r>
              <a:rPr lang="en-GB" dirty="0"/>
              <a:t> when his poem was read out loud.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(cringe)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9781878"/>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cower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awkward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wince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135007" y="4016286"/>
            <a:ext cx="8029162"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cringe at something, you feel embarrassed or disgusted, and perhaps show this feeling in your expression or by making a slight movement.</a:t>
            </a:r>
          </a:p>
        </p:txBody>
      </p:sp>
      <p:pic>
        <p:nvPicPr>
          <p:cNvPr id="15" name="Picture 14">
            <a:extLst>
              <a:ext uri="{FF2B5EF4-FFF2-40B4-BE49-F238E27FC236}">
                <a16:creationId xmlns:a16="http://schemas.microsoft.com/office/drawing/2014/main" id="{C4BA099C-918D-80BB-F38C-644C77259F13}"/>
              </a:ext>
            </a:extLst>
          </p:cNvPr>
          <p:cNvPicPr>
            <a:picLocks noChangeAspect="1"/>
          </p:cNvPicPr>
          <p:nvPr/>
        </p:nvPicPr>
        <p:blipFill>
          <a:blip r:embed="rId4"/>
          <a:stretch>
            <a:fillRect/>
          </a:stretch>
        </p:blipFill>
        <p:spPr>
          <a:xfrm>
            <a:off x="8336145" y="283876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1257" y="1289368"/>
            <a:ext cx="2911053"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7200" i="0" u="none" strike="noStrike" dirty="0">
                <a:solidFill>
                  <a:srgbClr val="000000"/>
                </a:solidFill>
                <a:effectLst/>
                <a:latin typeface="Gill Sans MT" panose="020B0502020104020203" pitchFamily="34" charset="77"/>
              </a:rPr>
              <a:t>distract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noise in the hallway </a:t>
            </a:r>
            <a:r>
              <a:rPr lang="en-GB" b="1" dirty="0"/>
              <a:t>distracted</a:t>
            </a:r>
            <a:r>
              <a:rPr lang="en-GB" dirty="0"/>
              <a:t> the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dis-tract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36939275"/>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perplex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321190"/>
            <a:ext cx="72214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distracts you or your attention from something, it takes your attention away from it.</a:t>
            </a:r>
          </a:p>
        </p:txBody>
      </p:sp>
      <p:pic>
        <p:nvPicPr>
          <p:cNvPr id="5" name="Picture 4">
            <a:extLst>
              <a:ext uri="{FF2B5EF4-FFF2-40B4-BE49-F238E27FC236}">
                <a16:creationId xmlns:a16="http://schemas.microsoft.com/office/drawing/2014/main" id="{79532065-D6FC-637A-2FA2-FAD98860E41B}"/>
              </a:ext>
            </a:extLst>
          </p:cNvPr>
          <p:cNvPicPr>
            <a:picLocks noChangeAspect="1"/>
          </p:cNvPicPr>
          <p:nvPr/>
        </p:nvPicPr>
        <p:blipFill>
          <a:blip r:embed="rId4"/>
          <a:stretch>
            <a:fillRect/>
          </a:stretch>
        </p:blipFill>
        <p:spPr>
          <a:xfrm>
            <a:off x="8336145" y="3126978"/>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16068" y="1339979"/>
            <a:ext cx="1186222"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foe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842186"/>
            <a:ext cx="6707158"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Someone's foe is their enemy.</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In the story, the knight defeated his powerful </a:t>
            </a:r>
            <a:r>
              <a:rPr lang="en-GB" b="1" dirty="0"/>
              <a:t>foe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foe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90516774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rival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mighty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antagonist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sworn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19EE32F9-0509-AD02-E784-D2B8083A5201}"/>
              </a:ext>
            </a:extLst>
          </p:cNvPr>
          <p:cNvPicPr>
            <a:picLocks noChangeAspect="1"/>
          </p:cNvPicPr>
          <p:nvPr/>
        </p:nvPicPr>
        <p:blipFill>
          <a:blip r:embed="rId4"/>
          <a:stretch>
            <a:fillRect/>
          </a:stretch>
        </p:blipFill>
        <p:spPr>
          <a:xfrm>
            <a:off x="8451283" y="281904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1343028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aroma</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hush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decoration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puzzle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5180784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anguish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distract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cringe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foe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23371950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aroma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bluff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decoration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hush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878282543"/>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an attempt to make someone believe that you will do something when you do not really intend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 are features that are added to something in order to make it look more attractive.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you, you do not understand it and feel confused.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An *** is a strong, pleasant smell.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or if they hush, they stop speaking or making a 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3" name="Picture 2">
            <a:extLst>
              <a:ext uri="{FF2B5EF4-FFF2-40B4-BE49-F238E27FC236}">
                <a16:creationId xmlns:a16="http://schemas.microsoft.com/office/drawing/2014/main" id="{2445DAAF-71E7-487C-EB5D-38281E364D41}"/>
              </a:ext>
            </a:extLst>
          </p:cNvPr>
          <p:cNvPicPr>
            <a:picLocks noChangeAspect="1"/>
          </p:cNvPicPr>
          <p:nvPr/>
        </p:nvPicPr>
        <p:blipFill>
          <a:blip r:embed="rId5"/>
          <a:stretch>
            <a:fillRect/>
          </a:stretch>
        </p:blipFill>
        <p:spPr>
          <a:xfrm>
            <a:off x="10940973" y="6622133"/>
            <a:ext cx="816524" cy="816524"/>
          </a:xfrm>
          <a:prstGeom prst="rect">
            <a:avLst/>
          </a:prstGeom>
        </p:spPr>
      </p:pic>
      <p:pic>
        <p:nvPicPr>
          <p:cNvPr id="5" name="Picture 4">
            <a:extLst>
              <a:ext uri="{FF2B5EF4-FFF2-40B4-BE49-F238E27FC236}">
                <a16:creationId xmlns:a16="http://schemas.microsoft.com/office/drawing/2014/main" id="{8711B31F-9ADE-4ADD-9359-EEBC14A575D4}"/>
              </a:ext>
            </a:extLst>
          </p:cNvPr>
          <p:cNvPicPr>
            <a:picLocks noChangeAspect="1"/>
          </p:cNvPicPr>
          <p:nvPr/>
        </p:nvPicPr>
        <p:blipFill>
          <a:blip r:embed="rId6"/>
          <a:stretch>
            <a:fillRect/>
          </a:stretch>
        </p:blipFill>
        <p:spPr>
          <a:xfrm>
            <a:off x="11021989" y="2775995"/>
            <a:ext cx="759691" cy="759691"/>
          </a:xfrm>
          <a:prstGeom prst="rect">
            <a:avLst/>
          </a:prstGeom>
        </p:spPr>
      </p:pic>
      <p:pic>
        <p:nvPicPr>
          <p:cNvPr id="6" name="Picture 5">
            <a:extLst>
              <a:ext uri="{FF2B5EF4-FFF2-40B4-BE49-F238E27FC236}">
                <a16:creationId xmlns:a16="http://schemas.microsoft.com/office/drawing/2014/main" id="{9EBF42E0-346A-F5D4-D83A-1B3AE0B5E7E9}"/>
              </a:ext>
            </a:extLst>
          </p:cNvPr>
          <p:cNvPicPr>
            <a:picLocks noChangeAspect="1"/>
          </p:cNvPicPr>
          <p:nvPr/>
        </p:nvPicPr>
        <p:blipFill>
          <a:blip r:embed="rId7"/>
          <a:stretch>
            <a:fillRect/>
          </a:stretch>
        </p:blipFill>
        <p:spPr>
          <a:xfrm>
            <a:off x="10956246" y="4138018"/>
            <a:ext cx="825434" cy="825434"/>
          </a:xfrm>
          <a:prstGeom prst="rect">
            <a:avLst/>
          </a:prstGeom>
        </p:spPr>
      </p:pic>
      <p:pic>
        <p:nvPicPr>
          <p:cNvPr id="7" name="Picture 6">
            <a:extLst>
              <a:ext uri="{FF2B5EF4-FFF2-40B4-BE49-F238E27FC236}">
                <a16:creationId xmlns:a16="http://schemas.microsoft.com/office/drawing/2014/main" id="{C4A46B45-F411-C62F-6BF7-21CD169D9EF1}"/>
              </a:ext>
            </a:extLst>
          </p:cNvPr>
          <p:cNvPicPr>
            <a:picLocks noChangeAspect="1"/>
          </p:cNvPicPr>
          <p:nvPr/>
        </p:nvPicPr>
        <p:blipFill>
          <a:blip r:embed="rId8"/>
          <a:stretch>
            <a:fillRect/>
          </a:stretch>
        </p:blipFill>
        <p:spPr>
          <a:xfrm>
            <a:off x="10858781" y="7772326"/>
            <a:ext cx="840707" cy="840707"/>
          </a:xfrm>
          <a:prstGeom prst="rect">
            <a:avLst/>
          </a:prstGeom>
        </p:spPr>
      </p:pic>
      <p:pic>
        <p:nvPicPr>
          <p:cNvPr id="8" name="Picture 7">
            <a:extLst>
              <a:ext uri="{FF2B5EF4-FFF2-40B4-BE49-F238E27FC236}">
                <a16:creationId xmlns:a16="http://schemas.microsoft.com/office/drawing/2014/main" id="{D3C11891-7EB3-7080-CB60-D93231697B0F}"/>
              </a:ext>
            </a:extLst>
          </p:cNvPr>
          <p:cNvPicPr>
            <a:picLocks noChangeAspect="1"/>
          </p:cNvPicPr>
          <p:nvPr/>
        </p:nvPicPr>
        <p:blipFill>
          <a:blip r:embed="rId9"/>
          <a:stretch>
            <a:fillRect/>
          </a:stretch>
        </p:blipFill>
        <p:spPr>
          <a:xfrm>
            <a:off x="10940973" y="5427956"/>
            <a:ext cx="729673" cy="729673"/>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86380971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anguish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chasm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cringe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distract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foe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972643915"/>
              </p:ext>
            </p:extLst>
          </p:nvPr>
        </p:nvGraphicFramePr>
        <p:xfrm>
          <a:off x="5307795" y="1251704"/>
          <a:ext cx="4947829" cy="8056128"/>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you or your attention from something, it takes your attention away from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Someone’s *** is their enemy.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If you say that there is a *** between two things or between two groups of people, you mean that there is a very large difference between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at something, you feel embarrassed or disgusted, and perhaps show this feeling in your expression or by making a slight movement.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a:latin typeface="Gill Sans MT" panose="020B0502020104020203" pitchFamily="34" charset="77"/>
                        </a:rPr>
                        <a:t>*** </a:t>
                      </a:r>
                      <a:r>
                        <a:rPr lang="en-GB" sz="2000" dirty="0">
                          <a:latin typeface="Gill Sans MT" panose="020B0502020104020203" pitchFamily="34" charset="77"/>
                        </a:rPr>
                        <a:t>is great mental suffering or physical pain.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DEE39B43-0BCF-838F-4EBF-AB232DD1EFE2}"/>
              </a:ext>
            </a:extLst>
          </p:cNvPr>
          <p:cNvPicPr>
            <a:picLocks noChangeAspect="1"/>
          </p:cNvPicPr>
          <p:nvPr/>
        </p:nvPicPr>
        <p:blipFill>
          <a:blip r:embed="rId5"/>
          <a:stretch>
            <a:fillRect/>
          </a:stretch>
        </p:blipFill>
        <p:spPr>
          <a:xfrm>
            <a:off x="11323123" y="8423145"/>
            <a:ext cx="792018" cy="792018"/>
          </a:xfrm>
          <a:prstGeom prst="rect">
            <a:avLst/>
          </a:prstGeom>
        </p:spPr>
      </p:pic>
      <p:pic>
        <p:nvPicPr>
          <p:cNvPr id="3" name="Picture 2">
            <a:extLst>
              <a:ext uri="{FF2B5EF4-FFF2-40B4-BE49-F238E27FC236}">
                <a16:creationId xmlns:a16="http://schemas.microsoft.com/office/drawing/2014/main" id="{0A679EBC-DD25-3840-5140-8F7DEF397407}"/>
              </a:ext>
            </a:extLst>
          </p:cNvPr>
          <p:cNvPicPr>
            <a:picLocks noChangeAspect="1"/>
          </p:cNvPicPr>
          <p:nvPr/>
        </p:nvPicPr>
        <p:blipFill>
          <a:blip r:embed="rId6"/>
          <a:stretch>
            <a:fillRect/>
          </a:stretch>
        </p:blipFill>
        <p:spPr>
          <a:xfrm>
            <a:off x="11173032" y="5279768"/>
            <a:ext cx="1092200" cy="1092200"/>
          </a:xfrm>
          <a:prstGeom prst="rect">
            <a:avLst/>
          </a:prstGeom>
        </p:spPr>
      </p:pic>
      <p:pic>
        <p:nvPicPr>
          <p:cNvPr id="5" name="Picture 4">
            <a:extLst>
              <a:ext uri="{FF2B5EF4-FFF2-40B4-BE49-F238E27FC236}">
                <a16:creationId xmlns:a16="http://schemas.microsoft.com/office/drawing/2014/main" id="{B710371D-21A6-771C-1946-219629A8A181}"/>
              </a:ext>
            </a:extLst>
          </p:cNvPr>
          <p:cNvPicPr>
            <a:picLocks noChangeAspect="1"/>
          </p:cNvPicPr>
          <p:nvPr/>
        </p:nvPicPr>
        <p:blipFill>
          <a:blip r:embed="rId7"/>
          <a:stretch>
            <a:fillRect/>
          </a:stretch>
        </p:blipFill>
        <p:spPr>
          <a:xfrm>
            <a:off x="11234192" y="6974300"/>
            <a:ext cx="792018" cy="792018"/>
          </a:xfrm>
          <a:prstGeom prst="rect">
            <a:avLst/>
          </a:prstGeom>
        </p:spPr>
      </p:pic>
      <p:pic>
        <p:nvPicPr>
          <p:cNvPr id="6" name="Picture 5">
            <a:extLst>
              <a:ext uri="{FF2B5EF4-FFF2-40B4-BE49-F238E27FC236}">
                <a16:creationId xmlns:a16="http://schemas.microsoft.com/office/drawing/2014/main" id="{099B5F0E-A3C0-D3BE-84B7-6271A44A6310}"/>
              </a:ext>
            </a:extLst>
          </p:cNvPr>
          <p:cNvPicPr>
            <a:picLocks noChangeAspect="1"/>
          </p:cNvPicPr>
          <p:nvPr/>
        </p:nvPicPr>
        <p:blipFill>
          <a:blip r:embed="rId8"/>
          <a:stretch>
            <a:fillRect/>
          </a:stretch>
        </p:blipFill>
        <p:spPr>
          <a:xfrm>
            <a:off x="11126792" y="2720684"/>
            <a:ext cx="933588" cy="933588"/>
          </a:xfrm>
          <a:prstGeom prst="rect">
            <a:avLst/>
          </a:prstGeom>
        </p:spPr>
      </p:pic>
      <p:pic>
        <p:nvPicPr>
          <p:cNvPr id="7" name="Picture 6">
            <a:extLst>
              <a:ext uri="{FF2B5EF4-FFF2-40B4-BE49-F238E27FC236}">
                <a16:creationId xmlns:a16="http://schemas.microsoft.com/office/drawing/2014/main" id="{83A4683E-3547-8EA0-0D4D-A901005FD8A3}"/>
              </a:ext>
            </a:extLst>
          </p:cNvPr>
          <p:cNvPicPr>
            <a:picLocks noChangeAspect="1"/>
          </p:cNvPicPr>
          <p:nvPr/>
        </p:nvPicPr>
        <p:blipFill>
          <a:blip r:embed="rId9"/>
          <a:stretch>
            <a:fillRect/>
          </a:stretch>
        </p:blipFill>
        <p:spPr>
          <a:xfrm>
            <a:off x="11219272" y="4030158"/>
            <a:ext cx="887348" cy="88734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222009" y="4021403"/>
            <a:ext cx="135934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bluff</a:t>
            </a:r>
            <a:endParaRPr dirty="0">
              <a:latin typeface="Gill Sans MT" panose="020B0502020104020203" pitchFamily="34" charset="77"/>
            </a:endParaRPr>
          </a:p>
        </p:txBody>
      </p:sp>
      <p:sp>
        <p:nvSpPr>
          <p:cNvPr id="135" name="spare"/>
          <p:cNvSpPr txBox="1"/>
          <p:nvPr/>
        </p:nvSpPr>
        <p:spPr>
          <a:xfrm>
            <a:off x="2292263" y="4857999"/>
            <a:ext cx="321883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decoration</a:t>
            </a:r>
            <a:endParaRPr b="1" dirty="0">
              <a:latin typeface="Gill Sans MT" panose="020B0502020104020203" pitchFamily="34" charset="77"/>
              <a:sym typeface="American Typewriter"/>
            </a:endParaRPr>
          </a:p>
        </p:txBody>
      </p:sp>
      <p:sp>
        <p:nvSpPr>
          <p:cNvPr id="136" name="chipped"/>
          <p:cNvSpPr txBox="1"/>
          <p:nvPr/>
        </p:nvSpPr>
        <p:spPr>
          <a:xfrm>
            <a:off x="3180331" y="5712238"/>
            <a:ext cx="144270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hush</a:t>
            </a:r>
            <a:endParaRPr dirty="0">
              <a:latin typeface="Gill Sans MT" panose="020B0502020104020203" pitchFamily="34" charset="77"/>
            </a:endParaRPr>
          </a:p>
        </p:txBody>
      </p:sp>
      <p:sp>
        <p:nvSpPr>
          <p:cNvPr id="137" name="lift"/>
          <p:cNvSpPr txBox="1"/>
          <p:nvPr/>
        </p:nvSpPr>
        <p:spPr>
          <a:xfrm>
            <a:off x="2814848" y="6647306"/>
            <a:ext cx="196848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puzzle</a:t>
            </a:r>
            <a:endParaRPr dirty="0">
              <a:latin typeface="Gill Sans MT" panose="020B0502020104020203" pitchFamily="34" charset="77"/>
            </a:endParaRPr>
          </a:p>
        </p:txBody>
      </p:sp>
      <p:sp>
        <p:nvSpPr>
          <p:cNvPr id="138" name="mutter"/>
          <p:cNvSpPr txBox="1"/>
          <p:nvPr/>
        </p:nvSpPr>
        <p:spPr>
          <a:xfrm>
            <a:off x="8220682" y="3968985"/>
            <a:ext cx="194925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chasm</a:t>
            </a:r>
            <a:endParaRPr b="1" dirty="0">
              <a:latin typeface="Gill Sans MT" panose="020B0502020104020203" pitchFamily="34" charset="77"/>
              <a:sym typeface="American Typewriter"/>
            </a:endParaRPr>
          </a:p>
        </p:txBody>
      </p:sp>
      <p:sp>
        <p:nvSpPr>
          <p:cNvPr id="139" name="unveil"/>
          <p:cNvSpPr txBox="1"/>
          <p:nvPr/>
        </p:nvSpPr>
        <p:spPr>
          <a:xfrm>
            <a:off x="8052884" y="5762838"/>
            <a:ext cx="230191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distract</a:t>
            </a:r>
            <a:endParaRPr dirty="0">
              <a:latin typeface="Gill Sans MT" panose="020B0502020104020203" pitchFamily="34" charset="77"/>
              <a:sym typeface="American Typewriter"/>
            </a:endParaRPr>
          </a:p>
        </p:txBody>
      </p:sp>
      <p:sp>
        <p:nvSpPr>
          <p:cNvPr id="140" name="tolerate"/>
          <p:cNvSpPr txBox="1"/>
          <p:nvPr/>
        </p:nvSpPr>
        <p:spPr>
          <a:xfrm>
            <a:off x="8166027" y="3093860"/>
            <a:ext cx="226985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anguish</a:t>
            </a:r>
            <a:endParaRPr dirty="0">
              <a:latin typeface="Gill Sans MT" panose="020B0502020104020203" pitchFamily="34" charset="77"/>
            </a:endParaRPr>
          </a:p>
        </p:txBody>
      </p:sp>
      <p:sp>
        <p:nvSpPr>
          <p:cNvPr id="141" name="fixation"/>
          <p:cNvSpPr txBox="1"/>
          <p:nvPr/>
        </p:nvSpPr>
        <p:spPr>
          <a:xfrm>
            <a:off x="8252741" y="4858000"/>
            <a:ext cx="188513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cringe</a:t>
            </a:r>
            <a:endParaRPr dirty="0">
              <a:latin typeface="Gill Sans MT" panose="020B0502020104020203" pitchFamily="34" charset="77"/>
            </a:endParaRPr>
          </a:p>
        </p:txBody>
      </p:sp>
      <p:sp>
        <p:nvSpPr>
          <p:cNvPr id="142" name="rustle"/>
          <p:cNvSpPr txBox="1"/>
          <p:nvPr/>
        </p:nvSpPr>
        <p:spPr>
          <a:xfrm>
            <a:off x="8719283" y="6628256"/>
            <a:ext cx="99386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foe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aroma</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55795" y="513995"/>
            <a:ext cx="666368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aroma</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729264"/>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bluff</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BCA8227C-D1E8-0886-D9C2-F15413A95544}"/>
              </a:ext>
            </a:extLst>
          </p:cNvPr>
          <p:cNvPicPr>
            <a:picLocks noChangeAspect="1"/>
          </p:cNvPicPr>
          <p:nvPr/>
        </p:nvPicPr>
        <p:blipFill>
          <a:blip r:embed="rId4"/>
          <a:stretch>
            <a:fillRect/>
          </a:stretch>
        </p:blipFill>
        <p:spPr>
          <a:xfrm>
            <a:off x="8603629" y="542588"/>
            <a:ext cx="3251200" cy="3251200"/>
          </a:xfrm>
          <a:prstGeom prst="rect">
            <a:avLst/>
          </a:prstGeom>
        </p:spPr>
      </p:pic>
      <p:pic>
        <p:nvPicPr>
          <p:cNvPr id="4" name="Picture 3">
            <a:extLst>
              <a:ext uri="{FF2B5EF4-FFF2-40B4-BE49-F238E27FC236}">
                <a16:creationId xmlns:a16="http://schemas.microsoft.com/office/drawing/2014/main" id="{C482B37C-ED1F-46B2-1810-B030CB4A6675}"/>
              </a:ext>
            </a:extLst>
          </p:cNvPr>
          <p:cNvPicPr>
            <a:picLocks noChangeAspect="1"/>
          </p:cNvPicPr>
          <p:nvPr/>
        </p:nvPicPr>
        <p:blipFill>
          <a:blip r:embed="rId5"/>
          <a:stretch>
            <a:fillRect/>
          </a:stretch>
        </p:blipFill>
        <p:spPr>
          <a:xfrm>
            <a:off x="1455795"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1093269"/>
            <a:ext cx="7899598"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decoration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5189040"/>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hush</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A9129CB1-6039-CD8D-42ED-105D0481E734}"/>
              </a:ext>
            </a:extLst>
          </p:cNvPr>
          <p:cNvPicPr>
            <a:picLocks noChangeAspect="1"/>
          </p:cNvPicPr>
          <p:nvPr/>
        </p:nvPicPr>
        <p:blipFill>
          <a:blip r:embed="rId4"/>
          <a:stretch>
            <a:fillRect/>
          </a:stretch>
        </p:blipFill>
        <p:spPr>
          <a:xfrm>
            <a:off x="9097351" y="572757"/>
            <a:ext cx="3251200" cy="3251200"/>
          </a:xfrm>
          <a:prstGeom prst="rect">
            <a:avLst/>
          </a:prstGeom>
        </p:spPr>
      </p:pic>
      <p:pic>
        <p:nvPicPr>
          <p:cNvPr id="4" name="Picture 3">
            <a:extLst>
              <a:ext uri="{FF2B5EF4-FFF2-40B4-BE49-F238E27FC236}">
                <a16:creationId xmlns:a16="http://schemas.microsoft.com/office/drawing/2014/main" id="{D4CA8DB9-7219-A3A0-1162-1323E35F922D}"/>
              </a:ext>
            </a:extLst>
          </p:cNvPr>
          <p:cNvPicPr>
            <a:picLocks noChangeAspect="1"/>
          </p:cNvPicPr>
          <p:nvPr/>
        </p:nvPicPr>
        <p:blipFill>
          <a:blip r:embed="rId5"/>
          <a:stretch>
            <a:fillRect/>
          </a:stretch>
        </p:blipFill>
        <p:spPr>
          <a:xfrm>
            <a:off x="1387635"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25060" y="336921"/>
            <a:ext cx="656590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puzzle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676344"/>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anguish</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09CDBB3C-3BF9-AF6D-E6B8-59F3CA7C358F}"/>
              </a:ext>
            </a:extLst>
          </p:cNvPr>
          <p:cNvPicPr>
            <a:picLocks noChangeAspect="1"/>
          </p:cNvPicPr>
          <p:nvPr/>
        </p:nvPicPr>
        <p:blipFill>
          <a:blip r:embed="rId4"/>
          <a:stretch>
            <a:fillRect/>
          </a:stretch>
        </p:blipFill>
        <p:spPr>
          <a:xfrm>
            <a:off x="8747375" y="602862"/>
            <a:ext cx="3251200" cy="3251200"/>
          </a:xfrm>
          <a:prstGeom prst="rect">
            <a:avLst/>
          </a:prstGeom>
        </p:spPr>
      </p:pic>
      <p:pic>
        <p:nvPicPr>
          <p:cNvPr id="4" name="Picture 3">
            <a:extLst>
              <a:ext uri="{FF2B5EF4-FFF2-40B4-BE49-F238E27FC236}">
                <a16:creationId xmlns:a16="http://schemas.microsoft.com/office/drawing/2014/main" id="{C927B241-1D25-4027-EE01-C6D87662B516}"/>
              </a:ext>
            </a:extLst>
          </p:cNvPr>
          <p:cNvPicPr>
            <a:picLocks noChangeAspect="1"/>
          </p:cNvPicPr>
          <p:nvPr/>
        </p:nvPicPr>
        <p:blipFill>
          <a:blip r:embed="rId5"/>
          <a:stretch>
            <a:fillRect/>
          </a:stretch>
        </p:blipFill>
        <p:spPr>
          <a:xfrm>
            <a:off x="466903" y="5719187"/>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81706" y="338201"/>
            <a:ext cx="782746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chasm</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136913"/>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cringe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00CC118C-AA62-A49D-0A75-68073978FAE7}"/>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1CDB854A-D9BF-2EF0-3D9D-F7541E6D47BB}"/>
              </a:ext>
            </a:extLst>
          </p:cNvPr>
          <p:cNvPicPr>
            <a:picLocks noChangeAspect="1"/>
          </p:cNvPicPr>
          <p:nvPr/>
        </p:nvPicPr>
        <p:blipFill>
          <a:blip r:embed="rId5"/>
          <a:stretch>
            <a:fillRect/>
          </a:stretch>
        </p:blipFill>
        <p:spPr>
          <a:xfrm>
            <a:off x="484965" y="5741404"/>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78333" y="64597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distract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0571" y="5327101"/>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foe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2BE4C94-2952-08F6-3E31-37CEE58C0EE3}"/>
              </a:ext>
            </a:extLst>
          </p:cNvPr>
          <p:cNvPicPr>
            <a:picLocks noChangeAspect="1"/>
          </p:cNvPicPr>
          <p:nvPr/>
        </p:nvPicPr>
        <p:blipFill>
          <a:blip r:embed="rId4"/>
          <a:stretch>
            <a:fillRect/>
          </a:stretch>
        </p:blipFill>
        <p:spPr>
          <a:xfrm>
            <a:off x="9051745" y="697508"/>
            <a:ext cx="3251200" cy="3251200"/>
          </a:xfrm>
          <a:prstGeom prst="rect">
            <a:avLst/>
          </a:prstGeom>
        </p:spPr>
      </p:pic>
      <p:pic>
        <p:nvPicPr>
          <p:cNvPr id="4" name="Picture 3">
            <a:extLst>
              <a:ext uri="{FF2B5EF4-FFF2-40B4-BE49-F238E27FC236}">
                <a16:creationId xmlns:a16="http://schemas.microsoft.com/office/drawing/2014/main" id="{8A64BE4A-D9A7-EB3D-40B4-3C5399C8DF60}"/>
              </a:ext>
            </a:extLst>
          </p:cNvPr>
          <p:cNvPicPr>
            <a:picLocks noChangeAspect="1"/>
          </p:cNvPicPr>
          <p:nvPr/>
        </p:nvPicPr>
        <p:blipFill>
          <a:blip r:embed="rId5"/>
          <a:stretch>
            <a:fillRect/>
          </a:stretch>
        </p:blipFill>
        <p:spPr>
          <a:xfrm>
            <a:off x="1623580"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80120" y="395287"/>
            <a:ext cx="767037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aroma</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65214" y="5609396"/>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bluff</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05065EE-B2BA-BF55-7820-CBF3E23D2666}"/>
              </a:ext>
            </a:extLst>
          </p:cNvPr>
          <p:cNvPicPr>
            <a:picLocks noChangeAspect="1"/>
          </p:cNvPicPr>
          <p:nvPr/>
        </p:nvPicPr>
        <p:blipFill>
          <a:blip r:embed="rId4"/>
          <a:stretch>
            <a:fillRect/>
          </a:stretch>
        </p:blipFill>
        <p:spPr>
          <a:xfrm>
            <a:off x="9097351" y="566532"/>
            <a:ext cx="3251200" cy="3251200"/>
          </a:xfrm>
          <a:prstGeom prst="rect">
            <a:avLst/>
          </a:prstGeom>
        </p:spPr>
      </p:pic>
      <p:pic>
        <p:nvPicPr>
          <p:cNvPr id="4" name="Picture 3">
            <a:extLst>
              <a:ext uri="{FF2B5EF4-FFF2-40B4-BE49-F238E27FC236}">
                <a16:creationId xmlns:a16="http://schemas.microsoft.com/office/drawing/2014/main" id="{C52D97BA-2852-59C4-8CA2-5E352E800C6B}"/>
              </a:ext>
            </a:extLst>
          </p:cNvPr>
          <p:cNvPicPr>
            <a:picLocks noChangeAspect="1"/>
          </p:cNvPicPr>
          <p:nvPr/>
        </p:nvPicPr>
        <p:blipFill>
          <a:blip r:embed="rId5"/>
          <a:stretch>
            <a:fillRect/>
          </a:stretch>
        </p:blipFill>
        <p:spPr>
          <a:xfrm>
            <a:off x="1180120"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0391" y="1160619"/>
            <a:ext cx="873316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decoration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287250"/>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hush</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AAB8A33-F28E-791E-9F25-25593480EC63}"/>
              </a:ext>
            </a:extLst>
          </p:cNvPr>
          <p:cNvPicPr>
            <a:picLocks noChangeAspect="1"/>
          </p:cNvPicPr>
          <p:nvPr/>
        </p:nvPicPr>
        <p:blipFill>
          <a:blip r:embed="rId4"/>
          <a:stretch>
            <a:fillRect/>
          </a:stretch>
        </p:blipFill>
        <p:spPr>
          <a:xfrm>
            <a:off x="9163209" y="558242"/>
            <a:ext cx="3251200" cy="3251200"/>
          </a:xfrm>
          <a:prstGeom prst="rect">
            <a:avLst/>
          </a:prstGeom>
        </p:spPr>
      </p:pic>
      <p:pic>
        <p:nvPicPr>
          <p:cNvPr id="4" name="Picture 3">
            <a:extLst>
              <a:ext uri="{FF2B5EF4-FFF2-40B4-BE49-F238E27FC236}">
                <a16:creationId xmlns:a16="http://schemas.microsoft.com/office/drawing/2014/main" id="{373B9301-122B-7AF4-CE09-DC8E580C3737}"/>
              </a:ext>
            </a:extLst>
          </p:cNvPr>
          <p:cNvPicPr>
            <a:picLocks noChangeAspect="1"/>
          </p:cNvPicPr>
          <p:nvPr/>
        </p:nvPicPr>
        <p:blipFill>
          <a:blip r:embed="rId5"/>
          <a:stretch>
            <a:fillRect/>
          </a:stretch>
        </p:blipFill>
        <p:spPr>
          <a:xfrm>
            <a:off x="905237" y="5529468"/>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86085" y="751977"/>
            <a:ext cx="656269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puzzle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35241" y="6055291"/>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anguish</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BCEAF49D-3B50-8BBD-438D-B2F8682A78C3}"/>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B18581F2-625D-178C-2FDC-DD1600254C11}"/>
              </a:ext>
            </a:extLst>
          </p:cNvPr>
          <p:cNvPicPr>
            <a:picLocks noChangeAspect="1"/>
          </p:cNvPicPr>
          <p:nvPr/>
        </p:nvPicPr>
        <p:blipFill>
          <a:blip r:embed="rId5"/>
          <a:stretch>
            <a:fillRect/>
          </a:stretch>
        </p:blipFill>
        <p:spPr>
          <a:xfrm>
            <a:off x="590685" y="576666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44299" y="2334468"/>
            <a:ext cx="198772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aroma</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881127" y="3191113"/>
            <a:ext cx="1359346"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bluff</a:t>
            </a:r>
            <a:endParaRPr dirty="0">
              <a:latin typeface="Gill Sans MT" panose="020B0502020104020203" pitchFamily="34" charset="77"/>
            </a:endParaRPr>
          </a:p>
        </p:txBody>
      </p:sp>
      <p:sp>
        <p:nvSpPr>
          <p:cNvPr id="135" name="spare"/>
          <p:cNvSpPr txBox="1"/>
          <p:nvPr/>
        </p:nvSpPr>
        <p:spPr>
          <a:xfrm>
            <a:off x="4951371" y="4040712"/>
            <a:ext cx="321883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decoration</a:t>
            </a:r>
            <a:endParaRPr b="1" dirty="0">
              <a:latin typeface="Gill Sans MT" panose="020B0502020104020203" pitchFamily="34" charset="77"/>
              <a:sym typeface="American Typewriter"/>
            </a:endParaRPr>
          </a:p>
        </p:txBody>
      </p:sp>
      <p:sp>
        <p:nvSpPr>
          <p:cNvPr id="136" name="chipped"/>
          <p:cNvSpPr txBox="1"/>
          <p:nvPr/>
        </p:nvSpPr>
        <p:spPr>
          <a:xfrm>
            <a:off x="5839442" y="4966512"/>
            <a:ext cx="144270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hush</a:t>
            </a:r>
            <a:endParaRPr dirty="0">
              <a:latin typeface="Gill Sans MT" panose="020B0502020104020203" pitchFamily="34" charset="77"/>
            </a:endParaRPr>
          </a:p>
        </p:txBody>
      </p:sp>
      <p:sp>
        <p:nvSpPr>
          <p:cNvPr id="137" name="lift"/>
          <p:cNvSpPr txBox="1"/>
          <p:nvPr/>
        </p:nvSpPr>
        <p:spPr>
          <a:xfrm>
            <a:off x="5576552" y="5837064"/>
            <a:ext cx="196848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puzzle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665007"/>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chasm</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512302"/>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cringe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3EA0B9F-EC4E-8D24-A6AF-2ECA16295E32}"/>
              </a:ext>
            </a:extLst>
          </p:cNvPr>
          <p:cNvPicPr>
            <a:picLocks noChangeAspect="1"/>
          </p:cNvPicPr>
          <p:nvPr/>
        </p:nvPicPr>
        <p:blipFill>
          <a:blip r:embed="rId4"/>
          <a:stretch>
            <a:fillRect/>
          </a:stretch>
        </p:blipFill>
        <p:spPr>
          <a:xfrm>
            <a:off x="8840641" y="664072"/>
            <a:ext cx="3251200" cy="3251200"/>
          </a:xfrm>
          <a:prstGeom prst="rect">
            <a:avLst/>
          </a:prstGeom>
        </p:spPr>
      </p:pic>
      <p:pic>
        <p:nvPicPr>
          <p:cNvPr id="4" name="Picture 3">
            <a:extLst>
              <a:ext uri="{FF2B5EF4-FFF2-40B4-BE49-F238E27FC236}">
                <a16:creationId xmlns:a16="http://schemas.microsoft.com/office/drawing/2014/main" id="{44A0CBFE-0E8C-313A-D338-E9AFF9D7CF3F}"/>
              </a:ext>
            </a:extLst>
          </p:cNvPr>
          <p:cNvPicPr>
            <a:picLocks noChangeAspect="1"/>
          </p:cNvPicPr>
          <p:nvPr/>
        </p:nvPicPr>
        <p:blipFill>
          <a:blip r:embed="rId5"/>
          <a:stretch>
            <a:fillRect/>
          </a:stretch>
        </p:blipFill>
        <p:spPr>
          <a:xfrm>
            <a:off x="682708" y="5809645"/>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9810" y="652017"/>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distract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869892" y="5499892"/>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foe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F3983B0-D05F-1C49-E656-F64BC1E38B32}"/>
              </a:ext>
            </a:extLst>
          </p:cNvPr>
          <p:cNvPicPr>
            <a:picLocks noChangeAspect="1"/>
          </p:cNvPicPr>
          <p:nvPr/>
        </p:nvPicPr>
        <p:blipFill>
          <a:blip r:embed="rId4"/>
          <a:stretch>
            <a:fillRect/>
          </a:stretch>
        </p:blipFill>
        <p:spPr>
          <a:xfrm>
            <a:off x="9403791" y="668317"/>
            <a:ext cx="3251200" cy="3251200"/>
          </a:xfrm>
          <a:prstGeom prst="rect">
            <a:avLst/>
          </a:prstGeom>
        </p:spPr>
      </p:pic>
      <p:pic>
        <p:nvPicPr>
          <p:cNvPr id="4" name="Picture 3">
            <a:extLst>
              <a:ext uri="{FF2B5EF4-FFF2-40B4-BE49-F238E27FC236}">
                <a16:creationId xmlns:a16="http://schemas.microsoft.com/office/drawing/2014/main" id="{A38033BF-1953-88F9-F164-3C19D2C5F1CB}"/>
              </a:ext>
            </a:extLst>
          </p:cNvPr>
          <p:cNvPicPr>
            <a:picLocks noChangeAspect="1"/>
          </p:cNvPicPr>
          <p:nvPr/>
        </p:nvPicPr>
        <p:blipFill>
          <a:blip r:embed="rId5"/>
          <a:stretch>
            <a:fillRect/>
          </a:stretch>
        </p:blipFill>
        <p:spPr>
          <a:xfrm>
            <a:off x="2068027" y="576455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86226" y="3425812"/>
            <a:ext cx="194925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chasm</a:t>
            </a:r>
            <a:endParaRPr b="1" dirty="0">
              <a:latin typeface="Gill Sans MT" panose="020B0502020104020203" pitchFamily="34" charset="77"/>
              <a:sym typeface="American Typewriter"/>
            </a:endParaRPr>
          </a:p>
        </p:txBody>
      </p:sp>
      <p:sp>
        <p:nvSpPr>
          <p:cNvPr id="140" name="tolerate"/>
          <p:cNvSpPr txBox="1"/>
          <p:nvPr/>
        </p:nvSpPr>
        <p:spPr>
          <a:xfrm>
            <a:off x="5425916" y="2529859"/>
            <a:ext cx="226985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anguish</a:t>
            </a:r>
            <a:endParaRPr dirty="0">
              <a:latin typeface="Gill Sans MT" panose="020B0502020104020203" pitchFamily="34" charset="77"/>
            </a:endParaRPr>
          </a:p>
        </p:txBody>
      </p:sp>
      <p:sp>
        <p:nvSpPr>
          <p:cNvPr id="141" name="fixation"/>
          <p:cNvSpPr txBox="1"/>
          <p:nvPr/>
        </p:nvSpPr>
        <p:spPr>
          <a:xfrm>
            <a:off x="5618282" y="4288111"/>
            <a:ext cx="188513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cringe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51565" y="5195811"/>
            <a:ext cx="230191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distract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6005603" y="6004340"/>
            <a:ext cx="99386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foe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2921" y="1309202"/>
            <a:ext cx="24125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aroma</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978317"/>
            <a:ext cx="6923231"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aroma is a strong, pleasant smell.</a:t>
            </a:r>
          </a:p>
        </p:txBody>
      </p:sp>
      <p:sp>
        <p:nvSpPr>
          <p:cNvPr id="155" name="The was a tear in Freddie’s new school jumper."/>
          <p:cNvSpPr txBox="1"/>
          <p:nvPr/>
        </p:nvSpPr>
        <p:spPr>
          <a:xfrm>
            <a:off x="9942" y="679324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There was a sweet </a:t>
            </a:r>
            <a:r>
              <a:rPr lang="en-GB" b="1" dirty="0"/>
              <a:t>aroma</a:t>
            </a:r>
            <a:r>
              <a:rPr lang="en-GB" dirty="0"/>
              <a:t> coming from the kitchen.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a:t>
            </a:r>
            <a:r>
              <a:rPr lang="en-GB" dirty="0" err="1">
                <a:latin typeface="Gill Sans MT" panose="020B0502020104020203" pitchFamily="34" charset="77"/>
              </a:rPr>
              <a:t>ro</a:t>
            </a:r>
            <a:r>
              <a:rPr lang="en-GB" dirty="0">
                <a:latin typeface="Gill Sans MT" panose="020B0502020104020203" pitchFamily="34" charset="77"/>
              </a:rPr>
              <a:t>-ma</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737390096"/>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a:latin typeface="Gill Sans MT" panose="020B0502020104020203" pitchFamily="34" charset="77"/>
                        </a:rPr>
                        <a:t>fragrance</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diploma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044AABC3-011F-D18E-B3EE-41707DA097C5}"/>
              </a:ext>
            </a:extLst>
          </p:cNvPr>
          <p:cNvPicPr>
            <a:picLocks noChangeAspect="1"/>
          </p:cNvPicPr>
          <p:nvPr/>
        </p:nvPicPr>
        <p:blipFill>
          <a:blip r:embed="rId4"/>
          <a:stretch>
            <a:fillRect/>
          </a:stretch>
        </p:blipFill>
        <p:spPr>
          <a:xfrm>
            <a:off x="8791026" y="30524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86049" y="1309202"/>
            <a:ext cx="164628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bluff</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097063"/>
            <a:ext cx="671954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bluff is an attempt to make someone believe that you will do something when you do not really intend to do it.</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Carol tried to </a:t>
            </a:r>
            <a:r>
              <a:rPr lang="en-GB" b="1" dirty="0"/>
              <a:t>bluff</a:t>
            </a:r>
            <a:r>
              <a:rPr lang="en-GB" dirty="0"/>
              <a:t> during the card game.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bluff</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4101911779"/>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sham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frankness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sneaky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obviously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18E9E20-C37D-ADA5-0F8E-EEDAD8E5FD19}"/>
              </a:ext>
            </a:extLst>
          </p:cNvPr>
          <p:cNvPicPr>
            <a:picLocks noChangeAspect="1"/>
          </p:cNvPicPr>
          <p:nvPr/>
        </p:nvPicPr>
        <p:blipFill>
          <a:blip r:embed="rId4"/>
          <a:stretch>
            <a:fillRect/>
          </a:stretch>
        </p:blipFill>
        <p:spPr>
          <a:xfrm>
            <a:off x="8398621" y="296881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81391" y="1309202"/>
            <a:ext cx="405559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decoration</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Decorations are features that are added to something in order to make it look more attractive.</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made </a:t>
            </a:r>
            <a:r>
              <a:rPr lang="en-GB" b="1" dirty="0"/>
              <a:t>decorations</a:t>
            </a:r>
            <a:r>
              <a:rPr lang="en-GB" dirty="0"/>
              <a:t> for the school festival.</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dec-o-</a:t>
            </a:r>
            <a:r>
              <a:rPr lang="en-GB" dirty="0" err="1">
                <a:latin typeface="Gill Sans MT" panose="020B0502020104020203" pitchFamily="34" charset="77"/>
              </a:rPr>
              <a:t>ra</a:t>
            </a:r>
            <a:r>
              <a:rPr lang="en-GB" dirty="0">
                <a:latin typeface="Gill Sans MT" panose="020B0502020104020203" pitchFamily="34" charset="77"/>
              </a:rPr>
              <a:t>-</a:t>
            </a:r>
            <a:r>
              <a:rPr lang="en-GB" dirty="0" err="1">
                <a:latin typeface="Gill Sans MT" panose="020B0502020104020203" pitchFamily="34" charset="77"/>
              </a:rPr>
              <a:t>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733785397"/>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ornament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plainness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information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colourful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adornment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eyesore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communication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034CAD8-94E3-AE45-3BFD-19FE06B76EBE}"/>
              </a:ext>
            </a:extLst>
          </p:cNvPr>
          <p:cNvPicPr>
            <a:picLocks noChangeAspect="1"/>
          </p:cNvPicPr>
          <p:nvPr/>
        </p:nvPicPr>
        <p:blipFill>
          <a:blip r:embed="rId4"/>
          <a:stretch>
            <a:fillRect/>
          </a:stretch>
        </p:blipFill>
        <p:spPr>
          <a:xfrm>
            <a:off x="8472945" y="2772933"/>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12338" y="1309202"/>
            <a:ext cx="179376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hush</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Hall </a:t>
            </a:r>
            <a:r>
              <a:rPr lang="en-GB" b="1" dirty="0"/>
              <a:t>hushed</a:t>
            </a:r>
            <a:r>
              <a:rPr lang="en-GB" dirty="0"/>
              <a:t> the class before reading the story.</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hush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06906812"/>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muffle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quieten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7" y="4653410"/>
            <a:ext cx="7150501"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hush someone or if they hush, they stop speaking or making a noise.</a:t>
            </a:r>
          </a:p>
        </p:txBody>
      </p:sp>
      <p:pic>
        <p:nvPicPr>
          <p:cNvPr id="3" name="Picture 2">
            <a:extLst>
              <a:ext uri="{FF2B5EF4-FFF2-40B4-BE49-F238E27FC236}">
                <a16:creationId xmlns:a16="http://schemas.microsoft.com/office/drawing/2014/main" id="{E90156C7-C979-2F7C-9F79-0ECB4E0E6855}"/>
              </a:ext>
            </a:extLst>
          </p:cNvPr>
          <p:cNvPicPr>
            <a:picLocks noChangeAspect="1"/>
          </p:cNvPicPr>
          <p:nvPr/>
        </p:nvPicPr>
        <p:blipFill>
          <a:blip r:embed="rId4"/>
          <a:stretch>
            <a:fillRect/>
          </a:stretch>
        </p:blipFill>
        <p:spPr>
          <a:xfrm>
            <a:off x="8628046" y="3027810"/>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0002" y="1293327"/>
            <a:ext cx="237725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puzzle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a:t>
            </a:r>
            <a:r>
              <a:rPr lang="en-GB" b="1" dirty="0"/>
              <a:t>puzzled</a:t>
            </a:r>
            <a:r>
              <a:rPr lang="en-GB" dirty="0"/>
              <a:t> by the difficult maths question.</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08422" y="2208242"/>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puz-zle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673005305"/>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baffle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explain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confuse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clarify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tricky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814495" y="4281644"/>
            <a:ext cx="646338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puzzles you, you do not understand it and feel confused.</a:t>
            </a:r>
          </a:p>
        </p:txBody>
      </p:sp>
      <p:pic>
        <p:nvPicPr>
          <p:cNvPr id="2" name="Picture 1">
            <a:extLst>
              <a:ext uri="{FF2B5EF4-FFF2-40B4-BE49-F238E27FC236}">
                <a16:creationId xmlns:a16="http://schemas.microsoft.com/office/drawing/2014/main" id="{0B56545D-4822-0582-0CC3-43E0D5193EE0}"/>
              </a:ext>
            </a:extLst>
          </p:cNvPr>
          <p:cNvPicPr>
            <a:picLocks noChangeAspect="1"/>
          </p:cNvPicPr>
          <p:nvPr/>
        </p:nvPicPr>
        <p:blipFill>
          <a:blip r:embed="rId4"/>
          <a:stretch>
            <a:fillRect/>
          </a:stretch>
        </p:blipFill>
        <p:spPr>
          <a:xfrm>
            <a:off x="8273553" y="3023670"/>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49107</TotalTime>
  <Words>1238</Words>
  <Application>Microsoft Macintosh PowerPoint</Application>
  <PresentationFormat>Custom</PresentationFormat>
  <Paragraphs>351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1717</cp:revision>
  <dcterms:modified xsi:type="dcterms:W3CDTF">2025-05-12T06:28:55Z</dcterms:modified>
</cp:coreProperties>
</file>